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8" r:id="rId12"/>
    <p:sldId id="267" r:id="rId13"/>
    <p:sldId id="270" r:id="rId14"/>
    <p:sldId id="271" r:id="rId15"/>
    <p:sldId id="272" r:id="rId16"/>
    <p:sldId id="277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87" d="100"/>
          <a:sy n="87" d="100"/>
        </p:scale>
        <p:origin x="8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F4E3B-A3D3-4CDB-97D4-3C1D68F3E487}" type="datetimeFigureOut">
              <a:rPr lang="en-US" smtClean="0"/>
              <a:t>4/1/18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3C1B-0113-4948-B1EC-69B2F851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213567-AD9D-4E21-8E2A-4C3B754BA5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5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57B22F6-B807-4CBD-972D-9CB6D9143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21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92E6-01E0-447C-8B61-7C63642A2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0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22BD1-17C5-49EF-99B6-E4AE99B34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1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6F7A-E0C4-4978-9468-4056753FB1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83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2F5F8CD-F9BC-4D02-88DE-0E19324CB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74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3134-9B9B-48F6-9069-DFC118FAF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32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4F6B-65CB-444E-85AE-58B04443F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54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3AAF-8FCA-4CB7-823C-0EBA378D5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0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6359-EE1F-4493-A9F3-7CB007FBF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D35A-6CEC-4FB5-8750-A2C138D1B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56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5359402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lIns="45720" rIns="45720" bIns="45720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AADE-D9B1-48F2-A622-32F3CF881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69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5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45C75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45C75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DA43D4-5B40-4C0C-8105-7C5C89BD8B57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49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01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5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750">
          <a:solidFill>
            <a:schemeClr val="tx2"/>
          </a:solidFill>
          <a:latin typeface="Calibri" pitchFamily="34" charset="0"/>
        </a:defRPr>
      </a:lvl9pPr>
    </p:titleStyle>
    <p:bodyStyle>
      <a:lvl1pPr marL="204788" indent="-20478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79822" indent="-18454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45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0588" indent="-1571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566" indent="-1571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5983310" cy="18288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Lab 2</a:t>
            </a:r>
            <a:br>
              <a:rPr lang="en-US" dirty="0"/>
            </a:br>
            <a:r>
              <a:rPr lang="en-US" dirty="0"/>
              <a:t>Data Manipulation and Descriptive Stats in 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1686" y="3358972"/>
            <a:ext cx="5891213" cy="1314450"/>
          </a:xfrm>
        </p:spPr>
        <p:txBody>
          <a:bodyPr/>
          <a:lstStyle/>
          <a:p>
            <a:pPr marR="0" eaLnBrk="1" hangingPunct="1"/>
            <a:r>
              <a:rPr lang="en-US" altLang="en-US" sz="2250"/>
              <a:t>Sean Potter</a:t>
            </a:r>
          </a:p>
        </p:txBody>
      </p:sp>
    </p:spTree>
    <p:extLst>
      <p:ext uri="{BB962C8B-B14F-4D97-AF65-F5344CB8AC3E}">
        <p14:creationId xmlns:p14="http://schemas.microsoft.com/office/powerpoint/2010/main" val="244977684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 by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Can use </a:t>
            </a:r>
            <a:r>
              <a:rPr lang="en-US" sz="2600" dirty="0" err="1"/>
              <a:t>describeBy</a:t>
            </a:r>
            <a:r>
              <a:rPr lang="en-US" sz="2600" dirty="0"/>
              <a:t> function in psych package</a:t>
            </a:r>
          </a:p>
          <a:p>
            <a:pPr lvl="1"/>
            <a:r>
              <a:rPr lang="en-US" sz="2400" dirty="0"/>
              <a:t>Allows you to produce descriptive stats by group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22171"/>
            <a:ext cx="7928438" cy="3334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7" y="4291447"/>
            <a:ext cx="9074973" cy="2549236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1249681" y="4422803"/>
            <a:ext cx="494456" cy="2435197"/>
          </a:xfrm>
          <a:prstGeom prst="frame">
            <a:avLst>
              <a:gd name="adj1" fmla="val 1862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2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Descriptive Stats to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xtable</a:t>
            </a:r>
            <a:r>
              <a:rPr lang="en-US" dirty="0"/>
              <a:t> package</a:t>
            </a:r>
          </a:p>
          <a:p>
            <a:r>
              <a:rPr lang="en-US" dirty="0"/>
              <a:t>First convert object into </a:t>
            </a:r>
            <a:r>
              <a:rPr lang="en-US" dirty="0" err="1"/>
              <a:t>xtable</a:t>
            </a:r>
            <a:r>
              <a:rPr lang="en-US" dirty="0"/>
              <a:t> format with </a:t>
            </a:r>
            <a:r>
              <a:rPr lang="en-US" dirty="0" err="1"/>
              <a:t>xtable</a:t>
            </a:r>
            <a:r>
              <a:rPr lang="en-US" dirty="0"/>
              <a:t> function</a:t>
            </a:r>
          </a:p>
          <a:p>
            <a:r>
              <a:rPr lang="en-US" dirty="0"/>
              <a:t>Use </a:t>
            </a:r>
            <a:r>
              <a:rPr lang="en-US" dirty="0" err="1"/>
              <a:t>print.xtable</a:t>
            </a:r>
            <a:r>
              <a:rPr lang="en-US" dirty="0"/>
              <a:t> function to print table as html file</a:t>
            </a:r>
          </a:p>
          <a:p>
            <a:r>
              <a:rPr lang="en-US" dirty="0"/>
              <a:t>Find html file where your working directory is set</a:t>
            </a:r>
          </a:p>
          <a:p>
            <a:r>
              <a:rPr lang="en-US" dirty="0"/>
              <a:t>Copy and paste table into word or excel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3829845"/>
            <a:ext cx="8039100" cy="600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437" y="4448175"/>
            <a:ext cx="74771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0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skew and kurtosis (done with describe function)</a:t>
            </a:r>
          </a:p>
          <a:p>
            <a:r>
              <a:rPr lang="en-US" dirty="0"/>
              <a:t>Look at histogram, overlay a line showing it’s distribution</a:t>
            </a:r>
          </a:p>
          <a:p>
            <a:r>
              <a:rPr lang="en-US" dirty="0"/>
              <a:t>Example </a:t>
            </a:r>
            <a:r>
              <a:rPr lang="en-US" dirty="0" err="1"/>
              <a:t>qq</a:t>
            </a:r>
            <a:r>
              <a:rPr lang="en-US" dirty="0"/>
              <a:t>-plot</a:t>
            </a:r>
          </a:p>
          <a:p>
            <a:r>
              <a:rPr lang="en-US" dirty="0"/>
              <a:t>Shapiro-Wilks test</a:t>
            </a:r>
          </a:p>
        </p:txBody>
      </p:sp>
    </p:spTree>
    <p:extLst>
      <p:ext uri="{BB962C8B-B14F-4D97-AF65-F5344CB8AC3E}">
        <p14:creationId xmlns:p14="http://schemas.microsoft.com/office/powerpoint/2010/main" val="184557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54262"/>
            <a:ext cx="8229600" cy="857250"/>
          </a:xfrm>
        </p:spPr>
        <p:txBody>
          <a:bodyPr/>
          <a:lstStyle/>
          <a:p>
            <a:r>
              <a:rPr lang="en-US" dirty="0"/>
              <a:t>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1512"/>
            <a:ext cx="8229600" cy="3292078"/>
          </a:xfrm>
        </p:spPr>
        <p:txBody>
          <a:bodyPr/>
          <a:lstStyle/>
          <a:p>
            <a:r>
              <a:rPr lang="en-US" dirty="0"/>
              <a:t>First make histogram with </a:t>
            </a:r>
            <a:r>
              <a:rPr lang="en-US" dirty="0" err="1"/>
              <a:t>hist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Set </a:t>
            </a:r>
            <a:r>
              <a:rPr lang="en-US" dirty="0" err="1"/>
              <a:t>freq</a:t>
            </a:r>
            <a:r>
              <a:rPr lang="en-US" dirty="0"/>
              <a:t> to FALSE, it will plot probability now instead of counts</a:t>
            </a:r>
          </a:p>
          <a:p>
            <a:r>
              <a:rPr lang="en-US" dirty="0"/>
              <a:t>Then, use lines to draw the density line over histogram)</a:t>
            </a:r>
          </a:p>
          <a:p>
            <a:pPr lvl="1"/>
            <a:r>
              <a:rPr lang="en-US" dirty="0"/>
              <a:t>Check to see how normally shaped is the histogram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91" y="3005453"/>
            <a:ext cx="7008019" cy="450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15" y="3482368"/>
            <a:ext cx="2942035" cy="2518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261" y="3482369"/>
            <a:ext cx="2942035" cy="2518382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800475" y="4248150"/>
            <a:ext cx="1436786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Density line added</a:t>
            </a:r>
          </a:p>
        </p:txBody>
      </p:sp>
    </p:spTree>
    <p:extLst>
      <p:ext uri="{BB962C8B-B14F-4D97-AF65-F5344CB8AC3E}">
        <p14:creationId xmlns:p14="http://schemas.microsoft.com/office/powerpoint/2010/main" val="82991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885"/>
            <a:ext cx="8229600" cy="857250"/>
          </a:xfrm>
        </p:spPr>
        <p:txBody>
          <a:bodyPr/>
          <a:lstStyle/>
          <a:p>
            <a:r>
              <a:rPr lang="en-US" dirty="0"/>
              <a:t>QQ-Plot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135"/>
            <a:ext cx="8229600" cy="3292078"/>
          </a:xfrm>
        </p:spPr>
        <p:txBody>
          <a:bodyPr/>
          <a:lstStyle/>
          <a:p>
            <a:r>
              <a:rPr lang="en-US" dirty="0"/>
              <a:t>Similar procedure as before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qqnorm</a:t>
            </a:r>
            <a:r>
              <a:rPr lang="en-US" dirty="0"/>
              <a:t> function on variable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qqline</a:t>
            </a:r>
            <a:r>
              <a:rPr lang="en-US" dirty="0"/>
              <a:t> to then draw line over figure</a:t>
            </a:r>
          </a:p>
          <a:p>
            <a:r>
              <a:rPr lang="en-US" dirty="0"/>
              <a:t>Check to see how well observations line up along </a:t>
            </a:r>
            <a:r>
              <a:rPr lang="en-US" dirty="0" err="1"/>
              <a:t>qqline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719" y="3123892"/>
            <a:ext cx="2214563" cy="328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99" y="3114007"/>
            <a:ext cx="3238500" cy="2772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801" y="3114007"/>
            <a:ext cx="3238500" cy="277215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00475" y="4248150"/>
            <a:ext cx="1436786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/>
              <a:t>qqline</a:t>
            </a:r>
            <a:r>
              <a:rPr lang="en-US" sz="1350" dirty="0"/>
              <a:t> added</a:t>
            </a:r>
          </a:p>
        </p:txBody>
      </p:sp>
    </p:spTree>
    <p:extLst>
      <p:ext uri="{BB962C8B-B14F-4D97-AF65-F5344CB8AC3E}">
        <p14:creationId xmlns:p14="http://schemas.microsoft.com/office/powerpoint/2010/main" val="984426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15" y="1162040"/>
            <a:ext cx="4410075" cy="857250"/>
          </a:xfrm>
        </p:spPr>
        <p:txBody>
          <a:bodyPr/>
          <a:lstStyle/>
          <a:p>
            <a:r>
              <a:rPr lang="en-US" dirty="0"/>
              <a:t>Secondary Approach to Check 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8623"/>
            <a:ext cx="4636294" cy="3292078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fitdist</a:t>
            </a:r>
            <a:r>
              <a:rPr lang="en-US" dirty="0"/>
              <a:t> from </a:t>
            </a:r>
            <a:r>
              <a:rPr lang="en-US" dirty="0" err="1"/>
              <a:t>fitdistrplus</a:t>
            </a:r>
            <a:r>
              <a:rPr lang="en-US" dirty="0"/>
              <a:t> package</a:t>
            </a:r>
          </a:p>
          <a:p>
            <a:r>
              <a:rPr lang="en-US" dirty="0"/>
              <a:t>Apply </a:t>
            </a:r>
            <a:r>
              <a:rPr lang="en-US" dirty="0" err="1"/>
              <a:t>fitdist</a:t>
            </a:r>
            <a:r>
              <a:rPr lang="en-US" dirty="0"/>
              <a:t> to variable, use “norm” option</a:t>
            </a:r>
          </a:p>
          <a:p>
            <a:r>
              <a:rPr lang="en-US" dirty="0"/>
              <a:t>Plot results.</a:t>
            </a:r>
          </a:p>
          <a:p>
            <a:r>
              <a:rPr lang="en-US" dirty="0"/>
              <a:t>Produces everything, can’t customize figures, plots are small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15" y="4807743"/>
            <a:ext cx="4722019" cy="435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494" y="1880616"/>
            <a:ext cx="3964781" cy="339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52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Shapiro-Wilks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Significance test where null assumes data is from normal population</a:t>
            </a:r>
          </a:p>
          <a:p>
            <a:pPr lvl="1"/>
            <a:r>
              <a:rPr lang="en-US" dirty="0"/>
              <a:t>p &lt; .05 suggests data comes from non-normal population</a:t>
            </a:r>
          </a:p>
          <a:p>
            <a:r>
              <a:rPr lang="en-US" dirty="0"/>
              <a:t>Shouldn’t be only tool you use to judge if data are sufficiently normal</a:t>
            </a:r>
          </a:p>
          <a:p>
            <a:pPr lvl="1"/>
            <a:r>
              <a:rPr lang="en-US" dirty="0"/>
              <a:t>Sample may be too small to detect departure from normality</a:t>
            </a:r>
          </a:p>
          <a:p>
            <a:pPr lvl="1"/>
            <a:r>
              <a:rPr lang="en-US" dirty="0"/>
              <a:t>Sample may be fairly large, slight normality departure would be flagged</a:t>
            </a:r>
          </a:p>
          <a:p>
            <a:pPr lvl="1"/>
            <a:r>
              <a:rPr lang="en-US" dirty="0"/>
              <a:t>Should be examined together with visual plots</a:t>
            </a:r>
          </a:p>
          <a:p>
            <a:pPr lvl="2"/>
            <a:r>
              <a:rPr lang="en-US" dirty="0"/>
              <a:t>Plots help to examine where potential issues if data look non-normal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579" y="4446557"/>
            <a:ext cx="4741564" cy="574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79" y="5267323"/>
            <a:ext cx="4890486" cy="159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95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8623"/>
            <a:ext cx="8429625" cy="3292078"/>
          </a:xfrm>
        </p:spPr>
        <p:txBody>
          <a:bodyPr/>
          <a:lstStyle/>
          <a:p>
            <a:r>
              <a:rPr lang="en-US" dirty="0"/>
              <a:t>R excellent tool for creating statistical simulations</a:t>
            </a:r>
          </a:p>
          <a:p>
            <a:pPr lvl="1"/>
            <a:r>
              <a:rPr lang="en-US" dirty="0"/>
              <a:t>Allows us to better understand principles, aka “what’s going on”</a:t>
            </a:r>
          </a:p>
          <a:p>
            <a:r>
              <a:rPr lang="en-US" dirty="0"/>
              <a:t>Simulation will allow us to see empirical support for Central Limit Theorem</a:t>
            </a:r>
          </a:p>
          <a:p>
            <a:r>
              <a:rPr lang="en-US" dirty="0"/>
              <a:t>Going to create a simulation that has five parameters for us to play with</a:t>
            </a:r>
          </a:p>
          <a:p>
            <a:pPr lvl="1"/>
            <a:r>
              <a:rPr lang="en-US" dirty="0"/>
              <a:t>N = number of subjects per sample when resampling</a:t>
            </a:r>
          </a:p>
          <a:p>
            <a:pPr lvl="1"/>
            <a:r>
              <a:rPr lang="en-US" dirty="0"/>
              <a:t>Resampling = number of resamples (keep it set to high value)</a:t>
            </a:r>
          </a:p>
          <a:p>
            <a:pPr lvl="1"/>
            <a:r>
              <a:rPr lang="en-US" dirty="0" err="1"/>
              <a:t>src.dist</a:t>
            </a:r>
            <a:r>
              <a:rPr lang="en-US" dirty="0"/>
              <a:t> = shape of population distribution</a:t>
            </a:r>
          </a:p>
          <a:p>
            <a:pPr lvl="2"/>
            <a:r>
              <a:rPr lang="en-US" dirty="0"/>
              <a:t>Population either normally-shaped “N”, or has a skewed gamma shape “G”</a:t>
            </a:r>
          </a:p>
          <a:p>
            <a:pPr lvl="1"/>
            <a:r>
              <a:rPr lang="en-US" dirty="0" err="1"/>
              <a:t>Pop.mean</a:t>
            </a:r>
            <a:r>
              <a:rPr lang="en-US" dirty="0"/>
              <a:t> = the average value in population</a:t>
            </a:r>
          </a:p>
          <a:p>
            <a:pPr lvl="1"/>
            <a:r>
              <a:rPr lang="en-US" dirty="0"/>
              <a:t>Pop.sd = how much variability there is in population</a:t>
            </a:r>
          </a:p>
        </p:txBody>
      </p:sp>
    </p:spTree>
    <p:extLst>
      <p:ext uri="{BB962C8B-B14F-4D97-AF65-F5344CB8AC3E}">
        <p14:creationId xmlns:p14="http://schemas.microsoft.com/office/powerpoint/2010/main" val="121407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simulation produce?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  <a:p>
            <a:pPr lvl="1"/>
            <a:r>
              <a:rPr lang="en-US" dirty="0"/>
              <a:t>Mean and SD for both the population and sampling distribution</a:t>
            </a:r>
          </a:p>
          <a:p>
            <a:pPr lvl="1"/>
            <a:r>
              <a:rPr lang="en-US" dirty="0"/>
              <a:t>Two graphs</a:t>
            </a:r>
          </a:p>
          <a:p>
            <a:pPr lvl="2"/>
            <a:r>
              <a:rPr lang="en-US" dirty="0"/>
              <a:t>Distribution of population</a:t>
            </a:r>
          </a:p>
          <a:p>
            <a:pPr lvl="2"/>
            <a:r>
              <a:rPr lang="en-US" dirty="0"/>
              <a:t>Sampling distribution of mean</a:t>
            </a:r>
          </a:p>
        </p:txBody>
      </p:sp>
    </p:spTree>
    <p:extLst>
      <p:ext uri="{BB962C8B-B14F-4D97-AF65-F5344CB8AC3E}">
        <p14:creationId xmlns:p14="http://schemas.microsoft.com/office/powerpoint/2010/main" val="380911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with the parameters!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values of N</a:t>
            </a:r>
          </a:p>
          <a:p>
            <a:pPr lvl="1"/>
            <a:r>
              <a:rPr lang="en-US" dirty="0"/>
              <a:t>Start small (N=1, 2, 5, etc.), then try larger values (N=30,40 100, etc.)</a:t>
            </a:r>
          </a:p>
          <a:p>
            <a:pPr lvl="1"/>
            <a:r>
              <a:rPr lang="en-US" dirty="0"/>
              <a:t>What happens to the sampling distribution as N increases?</a:t>
            </a:r>
          </a:p>
          <a:p>
            <a:r>
              <a:rPr lang="en-US" dirty="0"/>
              <a:t>Change the values of the population mean and SD</a:t>
            </a:r>
          </a:p>
          <a:p>
            <a:pPr lvl="1"/>
            <a:r>
              <a:rPr lang="en-US" dirty="0"/>
              <a:t>How does these values affect the sampling mean and SD?</a:t>
            </a:r>
          </a:p>
          <a:p>
            <a:r>
              <a:rPr lang="en-US" dirty="0"/>
              <a:t>Change the shape of the population distribution</a:t>
            </a:r>
          </a:p>
          <a:p>
            <a:pPr lvl="1"/>
            <a:r>
              <a:rPr lang="en-US" dirty="0"/>
              <a:t>What happens to the shape of the sampling distribution?</a:t>
            </a:r>
          </a:p>
        </p:txBody>
      </p:sp>
    </p:spTree>
    <p:extLst>
      <p:ext uri="{BB962C8B-B14F-4D97-AF65-F5344CB8AC3E}">
        <p14:creationId xmlns:p14="http://schemas.microsoft.com/office/powerpoint/2010/main" val="23644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Today’s Agenda: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Sorting datasets</a:t>
            </a:r>
          </a:p>
          <a:p>
            <a:pPr eaLnBrk="1" hangingPunct="1"/>
            <a:r>
              <a:rPr lang="en-US" altLang="en-US" sz="2600" dirty="0" err="1"/>
              <a:t>Subsetting</a:t>
            </a:r>
            <a:r>
              <a:rPr lang="en-US" altLang="en-US" sz="2600" dirty="0"/>
              <a:t> datasets</a:t>
            </a:r>
          </a:p>
          <a:p>
            <a:pPr eaLnBrk="1" hangingPunct="1"/>
            <a:r>
              <a:rPr lang="en-US" altLang="en-US" sz="2600" dirty="0"/>
              <a:t>Recoding variables</a:t>
            </a:r>
          </a:p>
          <a:p>
            <a:pPr eaLnBrk="1" hangingPunct="1"/>
            <a:r>
              <a:rPr lang="en-US" altLang="en-US" sz="2600" dirty="0"/>
              <a:t>Descriptive stats with “describe” function</a:t>
            </a:r>
          </a:p>
          <a:p>
            <a:pPr eaLnBrk="1" hangingPunct="1"/>
            <a:r>
              <a:rPr lang="en-US" altLang="en-US" sz="2600" dirty="0"/>
              <a:t>Checking normality</a:t>
            </a:r>
          </a:p>
          <a:p>
            <a:pPr eaLnBrk="1" hangingPunct="1"/>
            <a:r>
              <a:rPr lang="en-US" altLang="en-US" sz="2600" dirty="0"/>
              <a:t>Sampling distribution exercise</a:t>
            </a:r>
          </a:p>
          <a:p>
            <a:pPr eaLnBrk="1" hangingPunct="1"/>
            <a:r>
              <a:rPr lang="en-US" altLang="en-US" sz="2600" dirty="0"/>
              <a:t>Assignment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3828717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central limit theorem tell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 of sampling distribution?</a:t>
            </a:r>
          </a:p>
          <a:p>
            <a:r>
              <a:rPr lang="en-US" dirty="0"/>
              <a:t>What is SD of sampling distribution?</a:t>
            </a:r>
          </a:p>
          <a:p>
            <a:r>
              <a:rPr lang="en-US" dirty="0"/>
              <a:t>How does N affect the shape of the sampling distribution?</a:t>
            </a:r>
          </a:p>
        </p:txBody>
      </p:sp>
    </p:spTree>
    <p:extLst>
      <p:ext uri="{BB962C8B-B14F-4D97-AF65-F5344CB8AC3E}">
        <p14:creationId xmlns:p14="http://schemas.microsoft.com/office/powerpoint/2010/main" val="169471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before starting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5"/>
            <a:ext cx="8686800" cy="4389437"/>
          </a:xfrm>
        </p:spPr>
        <p:txBody>
          <a:bodyPr/>
          <a:lstStyle/>
          <a:p>
            <a:r>
              <a:rPr lang="en-US" sz="2600" dirty="0"/>
              <a:t>View your dataset to check for errors</a:t>
            </a:r>
          </a:p>
          <a:p>
            <a:r>
              <a:rPr lang="en-US" sz="2600" dirty="0"/>
              <a:t>Recode variables as necessary</a:t>
            </a:r>
          </a:p>
          <a:p>
            <a:r>
              <a:rPr lang="en-US" sz="2600" dirty="0"/>
              <a:t>Obtain descriptive statistics</a:t>
            </a:r>
          </a:p>
          <a:p>
            <a:pPr lvl="1"/>
            <a:r>
              <a:rPr lang="en-US" sz="2600" dirty="0"/>
              <a:t>Helps give you quick idea of what’s going on with data</a:t>
            </a:r>
          </a:p>
          <a:p>
            <a:pPr lvl="1"/>
            <a:r>
              <a:rPr lang="en-US" sz="2600" dirty="0"/>
              <a:t>Another way to check for errors</a:t>
            </a:r>
          </a:p>
        </p:txBody>
      </p:sp>
    </p:spTree>
    <p:extLst>
      <p:ext uri="{BB962C8B-B14F-4D97-AF65-F5344CB8AC3E}">
        <p14:creationId xmlns:p14="http://schemas.microsoft.com/office/powerpoint/2010/main" val="113584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Download and import Example2 dataset into R</a:t>
            </a:r>
          </a:p>
          <a:p>
            <a:r>
              <a:rPr lang="en-US" sz="2600" dirty="0"/>
              <a:t>Two ways to view dataset</a:t>
            </a:r>
          </a:p>
          <a:p>
            <a:pPr lvl="1"/>
            <a:r>
              <a:rPr lang="en-US" sz="2600" dirty="0"/>
              <a:t>Double-click on the name of dataset under environment tab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600" dirty="0"/>
              <a:t>Use View command on name of dataset</a:t>
            </a:r>
          </a:p>
          <a:p>
            <a:pPr lvl="1"/>
            <a:endParaRPr lang="en-US" dirty="0"/>
          </a:p>
          <a:p>
            <a:pPr marL="295275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996" y="3731367"/>
            <a:ext cx="4883476" cy="2142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996" y="6259116"/>
            <a:ext cx="2132610" cy="59888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923146" y="4337861"/>
            <a:ext cx="57785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6496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sort by individual variable by clicking on it when viewing dataset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use order function to sort by multiple variables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711" y="2452256"/>
            <a:ext cx="4447289" cy="1274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52256"/>
            <a:ext cx="4660535" cy="1250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517" y="4658918"/>
            <a:ext cx="6512966" cy="1752999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5887516" y="2452256"/>
            <a:ext cx="596411" cy="1274474"/>
          </a:xfrm>
          <a:prstGeom prst="frame">
            <a:avLst>
              <a:gd name="adj1" fmla="val 3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1315517" y="2428621"/>
            <a:ext cx="596411" cy="1274474"/>
          </a:xfrm>
          <a:prstGeom prst="frame">
            <a:avLst>
              <a:gd name="adj1" fmla="val 3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Subsetting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138"/>
            <a:ext cx="8229600" cy="3292078"/>
          </a:xfrm>
        </p:spPr>
        <p:txBody>
          <a:bodyPr/>
          <a:lstStyle/>
          <a:p>
            <a:r>
              <a:rPr lang="en-US" dirty="0"/>
              <a:t>Often want to look at subsets of cases for analyses</a:t>
            </a:r>
          </a:p>
          <a:p>
            <a:pPr lvl="1"/>
            <a:r>
              <a:rPr lang="en-US" dirty="0"/>
              <a:t>Remove observations for various reasons (i.e., failing attention checks, etc.)</a:t>
            </a:r>
          </a:p>
          <a:p>
            <a:pPr lvl="1"/>
            <a:r>
              <a:rPr lang="en-US" dirty="0"/>
              <a:t>Keep all females (exclude males) for an analysis</a:t>
            </a:r>
          </a:p>
          <a:p>
            <a:r>
              <a:rPr lang="en-US" dirty="0"/>
              <a:t>Requires use of subset function, has three main elements</a:t>
            </a:r>
          </a:p>
          <a:p>
            <a:pPr lvl="1"/>
            <a:r>
              <a:rPr lang="en-US" dirty="0"/>
              <a:t>Name of object  you are </a:t>
            </a:r>
            <a:r>
              <a:rPr lang="en-US" dirty="0" err="1"/>
              <a:t>subsetting</a:t>
            </a:r>
            <a:endParaRPr lang="en-US" dirty="0"/>
          </a:p>
          <a:p>
            <a:pPr lvl="1"/>
            <a:r>
              <a:rPr lang="en-US" dirty="0"/>
              <a:t>Conditional statements you are </a:t>
            </a:r>
            <a:r>
              <a:rPr lang="en-US" dirty="0" err="1"/>
              <a:t>subsetting</a:t>
            </a:r>
            <a:r>
              <a:rPr lang="en-US" dirty="0"/>
              <a:t> with</a:t>
            </a:r>
          </a:p>
          <a:p>
            <a:pPr lvl="1"/>
            <a:r>
              <a:rPr lang="en-US" dirty="0"/>
              <a:t>Vector of variable names from original dataset to keep in new subset</a:t>
            </a:r>
          </a:p>
          <a:p>
            <a:pPr lvl="3"/>
            <a:r>
              <a:rPr lang="en-US" dirty="0"/>
              <a:t>Can use colon “:” to specify range of variables to keep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" y="5279888"/>
            <a:ext cx="8894619" cy="97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9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Recoding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8623"/>
            <a:ext cx="8559053" cy="3292078"/>
          </a:xfrm>
        </p:spPr>
        <p:txBody>
          <a:bodyPr/>
          <a:lstStyle/>
          <a:p>
            <a:r>
              <a:rPr lang="en-US" sz="2600" dirty="0"/>
              <a:t>Giving categorical variable responses correct labels</a:t>
            </a:r>
          </a:p>
          <a:p>
            <a:pPr lvl="1"/>
            <a:r>
              <a:rPr lang="en-US" sz="2400" dirty="0"/>
              <a:t>Often coded numerically, want to express what each value means</a:t>
            </a:r>
          </a:p>
          <a:p>
            <a:r>
              <a:rPr lang="en-US" sz="2600" dirty="0"/>
              <a:t>Example2 data has sex variable where 0 = male, 1 = female</a:t>
            </a:r>
          </a:p>
          <a:p>
            <a:pPr lvl="1"/>
            <a:r>
              <a:rPr lang="en-US" sz="2400" dirty="0"/>
              <a:t>Use factor function to specify variable, its levels, and then labels for each level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5886451"/>
            <a:ext cx="3886196" cy="971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0" y="4933951"/>
            <a:ext cx="86010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3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Code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8622"/>
            <a:ext cx="8609480" cy="3524141"/>
          </a:xfrm>
        </p:spPr>
        <p:txBody>
          <a:bodyPr/>
          <a:lstStyle/>
          <a:p>
            <a:r>
              <a:rPr lang="en-US" sz="2600" dirty="0"/>
              <a:t>Important when dealing with measures that have reverse scored items</a:t>
            </a:r>
          </a:p>
          <a:p>
            <a:r>
              <a:rPr lang="en-US" sz="2600" dirty="0"/>
              <a:t>One approach is with recode function in “car” package</a:t>
            </a:r>
          </a:p>
          <a:p>
            <a:pPr lvl="1"/>
            <a:r>
              <a:rPr lang="en-US" sz="2400" dirty="0"/>
              <a:t>Specify variable to recode, then provide recode instructions within quotes (“”)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approaches out there! Always double-check if scoring works properly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665" y="4070692"/>
            <a:ext cx="5958241" cy="1090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232906"/>
            <a:ext cx="8322469" cy="105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5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Will use describe function from psych package</a:t>
            </a:r>
          </a:p>
          <a:p>
            <a:pPr lvl="1"/>
            <a:r>
              <a:rPr lang="en-US" sz="2400" dirty="0"/>
              <a:t>Can use describe on either a whole dataset or individual variable</a:t>
            </a:r>
          </a:p>
          <a:p>
            <a:pPr marL="295275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979" y="3325093"/>
            <a:ext cx="5459713" cy="892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90655"/>
            <a:ext cx="9144909" cy="196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13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238</TotalTime>
  <Words>847</Words>
  <Application>Microsoft Macintosh PowerPoint</Application>
  <PresentationFormat>On-screen Show (4:3)</PresentationFormat>
  <Paragraphs>133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Flow</vt:lpstr>
      <vt:lpstr>Lab 2 Data Manipulation and Descriptive Stats in R</vt:lpstr>
      <vt:lpstr>Today’s Agenda:</vt:lpstr>
      <vt:lpstr>What to do before starting analyses</vt:lpstr>
      <vt:lpstr>Viewing Dataset</vt:lpstr>
      <vt:lpstr>Sorting Dataset</vt:lpstr>
      <vt:lpstr>Subsetting data</vt:lpstr>
      <vt:lpstr>Recoding Variables</vt:lpstr>
      <vt:lpstr>Reverse Code Items</vt:lpstr>
      <vt:lpstr>Descriptive Statistics</vt:lpstr>
      <vt:lpstr>Descriptive Statistics by Group</vt:lpstr>
      <vt:lpstr>Exporting Descriptive Stats to Word</vt:lpstr>
      <vt:lpstr>Checking Normality</vt:lpstr>
      <vt:lpstr>Histogram</vt:lpstr>
      <vt:lpstr>QQ-Plot</vt:lpstr>
      <vt:lpstr>Secondary Approach to Check Normality</vt:lpstr>
      <vt:lpstr>Shapiro-Wilks Test</vt:lpstr>
      <vt:lpstr>Sampling Distribution Exercise</vt:lpstr>
      <vt:lpstr>What does the simulation produce?</vt:lpstr>
      <vt:lpstr>Let’s play with the parameters!</vt:lpstr>
      <vt:lpstr>What does central limit theorem tell us?</vt:lpstr>
    </vt:vector>
  </TitlesOfParts>
  <Company>University of South Florida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 Univariate Stats in R</dc:title>
  <dc:creator>Potter, Sean</dc:creator>
  <cp:lastModifiedBy>Microsoft Office User</cp:lastModifiedBy>
  <cp:revision>23</cp:revision>
  <dcterms:created xsi:type="dcterms:W3CDTF">2017-06-17T01:03:50Z</dcterms:created>
  <dcterms:modified xsi:type="dcterms:W3CDTF">2018-04-01T15:42:27Z</dcterms:modified>
</cp:coreProperties>
</file>